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4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563" r:id="rId9"/>
    <p:sldId id="564" r:id="rId10"/>
    <p:sldId id="565" r:id="rId11"/>
    <p:sldId id="567" r:id="rId12"/>
    <p:sldId id="265" r:id="rId13"/>
    <p:sldId id="262" r:id="rId14"/>
    <p:sldId id="562" r:id="rId15"/>
    <p:sldId id="566" r:id="rId16"/>
    <p:sldId id="263" r:id="rId17"/>
    <p:sldId id="264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Lato Black" panose="020F0502020204030203" pitchFamily="34" charset="0"/>
      <p:bold r:id="rId24"/>
      <p:boldItalic r:id="rId25"/>
    </p:embeddedFont>
    <p:embeddedFont>
      <p:font typeface="Trebuchet MS" panose="020B0603020202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g4ID0MW+58A5oAZz0iuzSAYbU9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customschemas.google.com/relationships/presentationmetadata" Target="metadata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5" name="Google Shape;34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" name="Google Shape;35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5" name="Google Shape;37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1" name="Google Shape;38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1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0" name="Google Shape;10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Top - Text Bottom">
  <p:cSld name="CUSTOM_2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6" name="Google Shape;96;p26"/>
          <p:cNvSpPr txBox="1">
            <a:spLocks noGrp="1"/>
          </p:cNvSpPr>
          <p:nvPr>
            <p:ph type="body" idx="1"/>
          </p:nvPr>
        </p:nvSpPr>
        <p:spPr>
          <a:xfrm>
            <a:off x="512875" y="2890075"/>
            <a:ext cx="80025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97" name="Google Shape;97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8">
          <p15:clr>
            <a:srgbClr val="FA7B17"/>
          </p15:clr>
        </p15:guide>
        <p15:guide id="2" orient="horz" pos="576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1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2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0A1852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0A185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0A185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Grey">
  <p:cSld name="TITLE_ONLY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8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8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06" name="Google Shape;106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28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603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1">
          <p15:clr>
            <a:srgbClr val="FA7B17"/>
          </p15:clr>
        </p15:guide>
        <p15:guide id="2" orient="horz" pos="1063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Grey">
  <p:cSld name="TITLE_ONLY_1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9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13" name="Google Shape;113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29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765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915">
          <p15:clr>
            <a:srgbClr val="FA7B17"/>
          </p15:clr>
        </p15:guide>
        <p15:guide id="2" orient="horz" pos="1063">
          <p15:clr>
            <a:srgbClr val="FA7B17"/>
          </p15:clr>
        </p15:guide>
        <p15:guide id="3" pos="3845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Grey">
  <p:cSld name="TITLE_ONLY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20" name="Google Shape;120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3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30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482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3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India Ink">
  <p:cSld name="TITLE_ONLY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1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1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27" name="Google Shape;127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3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31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6633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1">
          <p15:clr>
            <a:srgbClr val="FA7B17"/>
          </p15:clr>
        </p15:guide>
        <p15:guide id="2" orient="horz" pos="1063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India Ink">
  <p:cSld name="TITLE_ONLY_1_1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3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32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2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7" name="Google Shape;137;p32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02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915">
          <p15:clr>
            <a:srgbClr val="FA7B17"/>
          </p15:clr>
        </p15:guide>
        <p15:guide id="2" orient="horz" pos="1063">
          <p15:clr>
            <a:srgbClr val="FA7B17"/>
          </p15:clr>
        </p15:guide>
        <p15:guide id="3" pos="3845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India Ink">
  <p:cSld name="TITLE_ONLY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33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33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44" name="Google Shape;144;p33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829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3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4"/>
          <p:cNvSpPr/>
          <p:nvPr/>
        </p:nvSpPr>
        <p:spPr>
          <a:xfrm>
            <a:off x="21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4"/>
          <p:cNvSpPr txBox="1">
            <a:spLocks noGrp="1"/>
          </p:cNvSpPr>
          <p:nvPr>
            <p:ph type="title"/>
          </p:nvPr>
        </p:nvSpPr>
        <p:spPr>
          <a:xfrm>
            <a:off x="265500" y="11569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8" name="Google Shape;148;p3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000"/>
              <a:buNone/>
              <a:defRPr sz="2000" b="1">
                <a:solidFill>
                  <a:srgbClr val="1F1F5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9" name="Google Shape;14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0" name="Google Shape;150;p3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1800"/>
              <a:buNone/>
              <a:defRPr b="1">
                <a:solidFill>
                  <a:srgbClr val="1F1F50"/>
                </a:solidFill>
              </a:defRPr>
            </a:lvl1pPr>
          </a:lstStyle>
          <a:p>
            <a:endParaRPr/>
          </a:p>
        </p:txBody>
      </p:sp>
      <p:pic>
        <p:nvPicPr>
          <p:cNvPr id="154" name="Google Shape;154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- Text Left">
  <p:cSld name="CUSTOM_1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" name="Google Shape;33;p18"/>
          <p:cNvSpPr txBox="1">
            <a:spLocks noGrp="1"/>
          </p:cNvSpPr>
          <p:nvPr>
            <p:ph type="title"/>
          </p:nvPr>
        </p:nvSpPr>
        <p:spPr>
          <a:xfrm>
            <a:off x="494625" y="229550"/>
            <a:ext cx="4900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subTitle" idx="1"/>
          </p:nvPr>
        </p:nvSpPr>
        <p:spPr>
          <a:xfrm>
            <a:off x="503875" y="787525"/>
            <a:ext cx="4891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2"/>
          </p:nvPr>
        </p:nvSpPr>
        <p:spPr>
          <a:xfrm>
            <a:off x="512875" y="1456250"/>
            <a:ext cx="48318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91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Jodhpur">
  <p:cSld name="CUSTOM_8">
    <p:bg>
      <p:bgPr>
        <a:solidFill>
          <a:srgbClr val="1B2E85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us">
  <p:cSld name="CUSTOM_10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14141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" type="title">
  <p:cSld name="Title Slide Option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969025"/>
            <a:ext cx="9144000" cy="17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4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7" name="Google Shape;1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3016" y="909925"/>
            <a:ext cx="1260844" cy="3152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21039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7" name="Google Shape;16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1438" y="509891"/>
            <a:ext cx="1356876" cy="339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8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0" name="Google Shape;170;p3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9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 + Signatur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0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0"/>
          <p:cNvSpPr txBox="1">
            <a:spLocks noGrp="1"/>
          </p:cNvSpPr>
          <p:nvPr>
            <p:ph type="subTitle" idx="1"/>
          </p:nvPr>
        </p:nvSpPr>
        <p:spPr>
          <a:xfrm>
            <a:off x="349777" y="32840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tatic Logo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9500" y="2095500"/>
            <a:ext cx="190500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- Text Right">
  <p:cSld name="CUSTOM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4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42"/>
          <p:cNvSpPr txBox="1">
            <a:spLocks noGrp="1"/>
          </p:cNvSpPr>
          <p:nvPr>
            <p:ph type="title"/>
          </p:nvPr>
        </p:nvSpPr>
        <p:spPr>
          <a:xfrm>
            <a:off x="3720884" y="229550"/>
            <a:ext cx="5283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84" name="Google Shape;184;p42"/>
          <p:cNvSpPr txBox="1">
            <a:spLocks noGrp="1"/>
          </p:cNvSpPr>
          <p:nvPr>
            <p:ph type="subTitle" idx="1"/>
          </p:nvPr>
        </p:nvSpPr>
        <p:spPr>
          <a:xfrm>
            <a:off x="3730147" y="787525"/>
            <a:ext cx="4151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42"/>
          <p:cNvSpPr txBox="1">
            <a:spLocks noGrp="1"/>
          </p:cNvSpPr>
          <p:nvPr>
            <p:ph type="body" idx="2"/>
          </p:nvPr>
        </p:nvSpPr>
        <p:spPr>
          <a:xfrm>
            <a:off x="3739151" y="1303850"/>
            <a:ext cx="51615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86" name="Google Shape;18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69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- Text Left">
  <p:cSld name="CUSTOM_1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43"/>
          <p:cNvSpPr txBox="1">
            <a:spLocks noGrp="1"/>
          </p:cNvSpPr>
          <p:nvPr>
            <p:ph type="title"/>
          </p:nvPr>
        </p:nvSpPr>
        <p:spPr>
          <a:xfrm>
            <a:off x="494625" y="229550"/>
            <a:ext cx="4900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91" name="Google Shape;191;p43"/>
          <p:cNvSpPr txBox="1">
            <a:spLocks noGrp="1"/>
          </p:cNvSpPr>
          <p:nvPr>
            <p:ph type="subTitle" idx="1"/>
          </p:nvPr>
        </p:nvSpPr>
        <p:spPr>
          <a:xfrm>
            <a:off x="503875" y="787525"/>
            <a:ext cx="4891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43"/>
          <p:cNvSpPr txBox="1">
            <a:spLocks noGrp="1"/>
          </p:cNvSpPr>
          <p:nvPr>
            <p:ph type="body" idx="2"/>
          </p:nvPr>
        </p:nvSpPr>
        <p:spPr>
          <a:xfrm>
            <a:off x="512875" y="1456250"/>
            <a:ext cx="48318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93" name="Google Shape;193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49090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91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CUSTOM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39" name="Google Shape;39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 txBox="1">
            <a:spLocks noGrp="1"/>
          </p:cNvSpPr>
          <p:nvPr>
            <p:ph type="body" idx="2"/>
          </p:nvPr>
        </p:nvSpPr>
        <p:spPr>
          <a:xfrm>
            <a:off x="49752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" name="Google Shape;43;p19"/>
          <p:cNvSpPr txBox="1">
            <a:spLocks noGrp="1"/>
          </p:cNvSpPr>
          <p:nvPr>
            <p:ph type="subTitle" idx="3"/>
          </p:nvPr>
        </p:nvSpPr>
        <p:spPr>
          <a:xfrm>
            <a:off x="486165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4"/>
          </p:nvPr>
        </p:nvSpPr>
        <p:spPr>
          <a:xfrm>
            <a:off x="486737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58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CUSTOM_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96" name="Google Shape;196;p44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197" name="Google Shape;197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44"/>
          <p:cNvSpPr txBox="1">
            <a:spLocks noGrp="1"/>
          </p:cNvSpPr>
          <p:nvPr>
            <p:ph type="body" idx="2"/>
          </p:nvPr>
        </p:nvSpPr>
        <p:spPr>
          <a:xfrm>
            <a:off x="49752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9" name="Google Shape;199;p4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44"/>
          <p:cNvSpPr txBox="1">
            <a:spLocks noGrp="1"/>
          </p:cNvSpPr>
          <p:nvPr>
            <p:ph type="subTitle" idx="3"/>
          </p:nvPr>
        </p:nvSpPr>
        <p:spPr>
          <a:xfrm>
            <a:off x="486165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44"/>
          <p:cNvSpPr txBox="1">
            <a:spLocks noGrp="1"/>
          </p:cNvSpPr>
          <p:nvPr>
            <p:ph type="body" idx="4"/>
          </p:nvPr>
        </p:nvSpPr>
        <p:spPr>
          <a:xfrm>
            <a:off x="486737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03" name="Google Shape;203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58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CUSTOM_1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5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06" name="Google Shape;206;p45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07" name="Google Shape;207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5"/>
          <p:cNvSpPr txBox="1">
            <a:spLocks noGrp="1"/>
          </p:cNvSpPr>
          <p:nvPr>
            <p:ph type="body" idx="2"/>
          </p:nvPr>
        </p:nvSpPr>
        <p:spPr>
          <a:xfrm>
            <a:off x="4952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9" name="Google Shape;209;p4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4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45"/>
          <p:cNvSpPr txBox="1">
            <a:spLocks noGrp="1"/>
          </p:cNvSpPr>
          <p:nvPr>
            <p:ph type="subTitle" idx="3"/>
          </p:nvPr>
        </p:nvSpPr>
        <p:spPr>
          <a:xfrm>
            <a:off x="6339775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45"/>
          <p:cNvSpPr txBox="1">
            <a:spLocks noGrp="1"/>
          </p:cNvSpPr>
          <p:nvPr>
            <p:ph type="body" idx="4"/>
          </p:nvPr>
        </p:nvSpPr>
        <p:spPr>
          <a:xfrm>
            <a:off x="6343200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3" name="Google Shape;213;p45"/>
          <p:cNvSpPr txBox="1">
            <a:spLocks noGrp="1"/>
          </p:cNvSpPr>
          <p:nvPr>
            <p:ph type="subTitle" idx="5"/>
          </p:nvPr>
        </p:nvSpPr>
        <p:spPr>
          <a:xfrm>
            <a:off x="34175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45"/>
          <p:cNvSpPr txBox="1">
            <a:spLocks noGrp="1"/>
          </p:cNvSpPr>
          <p:nvPr>
            <p:ph type="body" idx="6"/>
          </p:nvPr>
        </p:nvSpPr>
        <p:spPr>
          <a:xfrm>
            <a:off x="34209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15" name="Google Shape;215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53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with Images">
  <p:cSld name="CUSTOM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6"/>
          <p:cNvSpPr txBox="1">
            <a:spLocks noGrp="1"/>
          </p:cNvSpPr>
          <p:nvPr>
            <p:ph type="subTitle" idx="1"/>
          </p:nvPr>
        </p:nvSpPr>
        <p:spPr>
          <a:xfrm>
            <a:off x="122175" y="2491891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pic>
        <p:nvPicPr>
          <p:cNvPr id="218" name="Google Shape;218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6"/>
          <p:cNvSpPr txBox="1">
            <a:spLocks noGrp="1"/>
          </p:cNvSpPr>
          <p:nvPr>
            <p:ph type="body" idx="2"/>
          </p:nvPr>
        </p:nvSpPr>
        <p:spPr>
          <a:xfrm>
            <a:off x="124300" y="2834552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0" name="Google Shape;220;p4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4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46"/>
          <p:cNvSpPr txBox="1">
            <a:spLocks noGrp="1"/>
          </p:cNvSpPr>
          <p:nvPr>
            <p:ph type="subTitle" idx="3"/>
          </p:nvPr>
        </p:nvSpPr>
        <p:spPr>
          <a:xfrm>
            <a:off x="92100" y="2112316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46"/>
          <p:cNvSpPr txBox="1">
            <a:spLocks noGrp="1"/>
          </p:cNvSpPr>
          <p:nvPr>
            <p:ph type="subTitle" idx="4"/>
          </p:nvPr>
        </p:nvSpPr>
        <p:spPr>
          <a:xfrm>
            <a:off x="3169538" y="2491928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46"/>
          <p:cNvSpPr txBox="1">
            <a:spLocks noGrp="1"/>
          </p:cNvSpPr>
          <p:nvPr>
            <p:ph type="body" idx="5"/>
          </p:nvPr>
        </p:nvSpPr>
        <p:spPr>
          <a:xfrm>
            <a:off x="3171667" y="2834578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5" name="Google Shape;225;p46"/>
          <p:cNvSpPr txBox="1">
            <a:spLocks noGrp="1"/>
          </p:cNvSpPr>
          <p:nvPr>
            <p:ph type="subTitle" idx="6"/>
          </p:nvPr>
        </p:nvSpPr>
        <p:spPr>
          <a:xfrm>
            <a:off x="3139463" y="2112353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46"/>
          <p:cNvSpPr txBox="1">
            <a:spLocks noGrp="1"/>
          </p:cNvSpPr>
          <p:nvPr>
            <p:ph type="subTitle" idx="7"/>
          </p:nvPr>
        </p:nvSpPr>
        <p:spPr>
          <a:xfrm>
            <a:off x="6246988" y="2471797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46"/>
          <p:cNvSpPr txBox="1">
            <a:spLocks noGrp="1"/>
          </p:cNvSpPr>
          <p:nvPr>
            <p:ph type="body" idx="8"/>
          </p:nvPr>
        </p:nvSpPr>
        <p:spPr>
          <a:xfrm>
            <a:off x="6249121" y="2820575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46"/>
          <p:cNvSpPr txBox="1">
            <a:spLocks noGrp="1"/>
          </p:cNvSpPr>
          <p:nvPr>
            <p:ph type="subTitle" idx="9"/>
          </p:nvPr>
        </p:nvSpPr>
        <p:spPr>
          <a:xfrm>
            <a:off x="6216913" y="2092222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29" name="Google Shape;229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9">
          <p15:clr>
            <a:srgbClr val="FA7B17"/>
          </p15:clr>
        </p15:guide>
        <p15:guide id="2" pos="1892">
          <p15:clr>
            <a:srgbClr val="FA7B17"/>
          </p15:clr>
        </p15:guide>
        <p15:guide id="3" pos="1934">
          <p15:clr>
            <a:srgbClr val="FA7B17"/>
          </p15:clr>
        </p15:guide>
        <p15:guide id="4" pos="3826">
          <p15:clr>
            <a:srgbClr val="FA7B17"/>
          </p15:clr>
        </p15:guide>
        <p15:guide id="5" pos="3868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Body">
  <p:cSld name="CUSTOM_2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7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2" name="Google Shape;232;p47"/>
          <p:cNvSpPr txBox="1">
            <a:spLocks noGrp="1"/>
          </p:cNvSpPr>
          <p:nvPr>
            <p:ph type="subTitle" idx="1"/>
          </p:nvPr>
        </p:nvSpPr>
        <p:spPr>
          <a:xfrm>
            <a:off x="503872" y="787525"/>
            <a:ext cx="38847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47"/>
          <p:cNvSpPr txBox="1">
            <a:spLocks noGrp="1"/>
          </p:cNvSpPr>
          <p:nvPr>
            <p:ph type="body" idx="2"/>
          </p:nvPr>
        </p:nvSpPr>
        <p:spPr>
          <a:xfrm>
            <a:off x="512875" y="1380050"/>
            <a:ext cx="8093100" cy="3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34" name="Google Shape;234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4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+ Caption">
  <p:cSld name="CUSTOM_2_1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8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40" name="Google Shape;240;p48"/>
          <p:cNvSpPr txBox="1">
            <a:spLocks noGrp="1"/>
          </p:cNvSpPr>
          <p:nvPr>
            <p:ph type="subTitle" idx="1"/>
          </p:nvPr>
        </p:nvSpPr>
        <p:spPr>
          <a:xfrm>
            <a:off x="503876" y="4245750"/>
            <a:ext cx="53844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241" name="Google Shape;241;p48"/>
          <p:cNvSpPr txBox="1">
            <a:spLocks noGrp="1"/>
          </p:cNvSpPr>
          <p:nvPr>
            <p:ph type="body" idx="2"/>
          </p:nvPr>
        </p:nvSpPr>
        <p:spPr>
          <a:xfrm>
            <a:off x="512875" y="902725"/>
            <a:ext cx="8002500" cy="29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42" name="Google Shape;242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4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5" name="Google Shape;245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">
  <p:cSld name="CUSTOM_2_1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9"/>
          <p:cNvSpPr txBox="1">
            <a:spLocks noGrp="1"/>
          </p:cNvSpPr>
          <p:nvPr>
            <p:ph type="body" idx="1"/>
          </p:nvPr>
        </p:nvSpPr>
        <p:spPr>
          <a:xfrm>
            <a:off x="512875" y="293121"/>
            <a:ext cx="8002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48" name="Google Shape;248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4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1" name="Google Shape;251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CUSTOM_2_1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0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54" name="Google Shape;254;p50"/>
          <p:cNvSpPr txBox="1">
            <a:spLocks noGrp="1"/>
          </p:cNvSpPr>
          <p:nvPr>
            <p:ph type="body" idx="1"/>
          </p:nvPr>
        </p:nvSpPr>
        <p:spPr>
          <a:xfrm>
            <a:off x="512875" y="1055125"/>
            <a:ext cx="8002500" cy="3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55" name="Google Shape;255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5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5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8" name="Google Shape;258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Top - Text Bottom">
  <p:cSld name="CUSTOM_2_1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1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61" name="Google Shape;261;p51"/>
          <p:cNvSpPr txBox="1">
            <a:spLocks noGrp="1"/>
          </p:cNvSpPr>
          <p:nvPr>
            <p:ph type="body" idx="1"/>
          </p:nvPr>
        </p:nvSpPr>
        <p:spPr>
          <a:xfrm>
            <a:off x="512875" y="2890075"/>
            <a:ext cx="80025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62" name="Google Shape;262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5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5" name="Google Shape;265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8">
          <p15:clr>
            <a:srgbClr val="FA7B17"/>
          </p15:clr>
        </p15:guide>
        <p15:guide id="2" orient="horz" pos="576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1" type="secHead">
  <p:cSld name="SECTION_HEADER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8" name="Google Shape;268;p5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0A1852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0A185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0A185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9" name="Google Shape;269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2">
  <p:cSld name="SECTION_HEADER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2" name="Google Shape;272;p5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CUSTOM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48" name="Google Shape;48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0"/>
          <p:cNvSpPr txBox="1">
            <a:spLocks noGrp="1"/>
          </p:cNvSpPr>
          <p:nvPr>
            <p:ph type="body" idx="2"/>
          </p:nvPr>
        </p:nvSpPr>
        <p:spPr>
          <a:xfrm>
            <a:off x="4952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" name="Google Shape;52;p20"/>
          <p:cNvSpPr txBox="1">
            <a:spLocks noGrp="1"/>
          </p:cNvSpPr>
          <p:nvPr>
            <p:ph type="subTitle" idx="3"/>
          </p:nvPr>
        </p:nvSpPr>
        <p:spPr>
          <a:xfrm>
            <a:off x="6339775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body" idx="4"/>
          </p:nvPr>
        </p:nvSpPr>
        <p:spPr>
          <a:xfrm>
            <a:off x="6343200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subTitle" idx="5"/>
          </p:nvPr>
        </p:nvSpPr>
        <p:spPr>
          <a:xfrm>
            <a:off x="34175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0"/>
          <p:cNvSpPr txBox="1">
            <a:spLocks noGrp="1"/>
          </p:cNvSpPr>
          <p:nvPr>
            <p:ph type="body" idx="6"/>
          </p:nvPr>
        </p:nvSpPr>
        <p:spPr>
          <a:xfrm>
            <a:off x="34209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53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 Frames 4">
  <p:cSld name="CUSTOM_1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Grey">
  <p:cSld name="TITLE_ONLY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5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55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279" name="Google Shape;279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5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55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603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83" name="Google Shape;283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1">
          <p15:clr>
            <a:srgbClr val="FA7B17"/>
          </p15:clr>
        </p15:guide>
        <p15:guide id="2" orient="horz" pos="1063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Grey">
  <p:cSld name="TITLE_ONLY_1_1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6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56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287" name="Google Shape;287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5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56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765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91" name="Google Shape;291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915">
          <p15:clr>
            <a:srgbClr val="FA7B17"/>
          </p15:clr>
        </p15:guide>
        <p15:guide id="2" orient="horz" pos="1063">
          <p15:clr>
            <a:srgbClr val="FA7B17"/>
          </p15:clr>
        </p15:guide>
        <p15:guide id="3" pos="3845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Grey">
  <p:cSld name="TITLE_ONLY_1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7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57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295" name="Google Shape;295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5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57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482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99" name="Google Shape;299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3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India Ink">
  <p:cSld name="TITLE_ONLY_1_1_1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5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5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58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58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6" name="Google Shape;306;p58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829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307" name="Google Shape;307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3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1800"/>
              <a:buNone/>
              <a:defRPr b="1">
                <a:solidFill>
                  <a:srgbClr val="1F1F50"/>
                </a:solidFill>
              </a:defRPr>
            </a:lvl1pPr>
          </a:lstStyle>
          <a:p>
            <a:endParaRPr/>
          </a:p>
        </p:txBody>
      </p:sp>
      <p:pic>
        <p:nvPicPr>
          <p:cNvPr id="310" name="Google Shape;310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5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5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3" name="Google Shape;313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+ Footer">
  <p:cSld name="CAPTION_ONLY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6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6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8" name="Google Shape;318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ia Ink" type="blank">
  <p:cSld name="BLANK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1" name="Google Shape;321;p6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Jodhpur">
  <p:cSld name="CUSTOM_8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4" name="Google Shape;324;p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asant">
  <p:cSld name="CUSTOM_9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14141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7" name="Google Shape;327;p6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with Images">
  <p:cSld name="CUSTOM_1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1"/>
          <p:cNvSpPr txBox="1">
            <a:spLocks noGrp="1"/>
          </p:cNvSpPr>
          <p:nvPr>
            <p:ph type="subTitle" idx="1"/>
          </p:nvPr>
        </p:nvSpPr>
        <p:spPr>
          <a:xfrm>
            <a:off x="122175" y="2491891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pic>
        <p:nvPicPr>
          <p:cNvPr id="58" name="Google Shape;58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21"/>
          <p:cNvSpPr txBox="1">
            <a:spLocks noGrp="1"/>
          </p:cNvSpPr>
          <p:nvPr>
            <p:ph type="body" idx="2"/>
          </p:nvPr>
        </p:nvSpPr>
        <p:spPr>
          <a:xfrm>
            <a:off x="124300" y="2834552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" name="Google Shape;62;p21"/>
          <p:cNvSpPr txBox="1">
            <a:spLocks noGrp="1"/>
          </p:cNvSpPr>
          <p:nvPr>
            <p:ph type="subTitle" idx="3"/>
          </p:nvPr>
        </p:nvSpPr>
        <p:spPr>
          <a:xfrm>
            <a:off x="92100" y="2112316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subTitle" idx="4"/>
          </p:nvPr>
        </p:nvSpPr>
        <p:spPr>
          <a:xfrm>
            <a:off x="3169538" y="2491928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5"/>
          </p:nvPr>
        </p:nvSpPr>
        <p:spPr>
          <a:xfrm>
            <a:off x="3171667" y="2834578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subTitle" idx="6"/>
          </p:nvPr>
        </p:nvSpPr>
        <p:spPr>
          <a:xfrm>
            <a:off x="3139463" y="2112353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subTitle" idx="7"/>
          </p:nvPr>
        </p:nvSpPr>
        <p:spPr>
          <a:xfrm>
            <a:off x="6246988" y="2471797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body" idx="8"/>
          </p:nvPr>
        </p:nvSpPr>
        <p:spPr>
          <a:xfrm>
            <a:off x="6249121" y="2820575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21"/>
          <p:cNvSpPr txBox="1">
            <a:spLocks noGrp="1"/>
          </p:cNvSpPr>
          <p:nvPr>
            <p:ph type="subTitle" idx="9"/>
          </p:nvPr>
        </p:nvSpPr>
        <p:spPr>
          <a:xfrm>
            <a:off x="6216913" y="2092222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9">
          <p15:clr>
            <a:srgbClr val="FA7B17"/>
          </p15:clr>
        </p15:guide>
        <p15:guide id="2" pos="1892">
          <p15:clr>
            <a:srgbClr val="FA7B17"/>
          </p15:clr>
        </p15:guide>
        <p15:guide id="3" pos="1934">
          <p15:clr>
            <a:srgbClr val="FA7B17"/>
          </p15:clr>
        </p15:guide>
        <p15:guide id="4" pos="3826">
          <p15:clr>
            <a:srgbClr val="FA7B17"/>
          </p15:clr>
        </p15:guide>
        <p15:guide id="5" pos="3868">
          <p15:clr>
            <a:srgbClr val="FA7B17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Kohl">
  <p:cSld name="CUSTOM_9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0" name="Google Shape;330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us">
  <p:cSld name="CUSTOM_10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14141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3" name="Google Shape;333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Body">
  <p:cSld name="CUSTOM_2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subTitle" idx="1"/>
          </p:nvPr>
        </p:nvSpPr>
        <p:spPr>
          <a:xfrm>
            <a:off x="503872" y="787525"/>
            <a:ext cx="38847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2"/>
          </p:nvPr>
        </p:nvSpPr>
        <p:spPr>
          <a:xfrm>
            <a:off x="512875" y="1380050"/>
            <a:ext cx="8093100" cy="3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73" name="Google Shape;73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+ Caption">
  <p:cSld name="CUSTOM_2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ubTitle" idx="1"/>
          </p:nvPr>
        </p:nvSpPr>
        <p:spPr>
          <a:xfrm>
            <a:off x="503876" y="4245750"/>
            <a:ext cx="53844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body" idx="2"/>
          </p:nvPr>
        </p:nvSpPr>
        <p:spPr>
          <a:xfrm>
            <a:off x="512875" y="902725"/>
            <a:ext cx="8002500" cy="29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80" name="Google Shape;80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">
  <p:cSld name="CUSTOM_2_1_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4"/>
          <p:cNvSpPr txBox="1">
            <a:spLocks noGrp="1"/>
          </p:cNvSpPr>
          <p:nvPr>
            <p:ph type="body" idx="1"/>
          </p:nvPr>
        </p:nvSpPr>
        <p:spPr>
          <a:xfrm>
            <a:off x="512875" y="293121"/>
            <a:ext cx="8002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85" name="Google Shape;85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CUSTOM_2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body" idx="1"/>
          </p:nvPr>
        </p:nvSpPr>
        <p:spPr>
          <a:xfrm>
            <a:off x="512875" y="1055125"/>
            <a:ext cx="8002500" cy="3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91" name="Google Shape;91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800"/>
              <a:buFont typeface="Lato Black"/>
              <a:buNone/>
              <a:defRPr sz="2800" b="0" i="0" u="none" strike="noStrike" cap="none">
                <a:solidFill>
                  <a:srgbClr val="1F1F5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704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800"/>
              <a:buFont typeface="Lato Black"/>
              <a:buNone/>
              <a:defRPr sz="2800" b="0" i="0" u="none" strike="noStrike" cap="none">
                <a:solidFill>
                  <a:srgbClr val="1F1F5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nVFC81_mt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hyperlink" Target="https://youtu.be/Yw-Apx06xrk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"/>
          <p:cNvSpPr txBox="1">
            <a:spLocks noGrp="1"/>
          </p:cNvSpPr>
          <p:nvPr>
            <p:ph type="title"/>
          </p:nvPr>
        </p:nvSpPr>
        <p:spPr>
          <a:xfrm>
            <a:off x="0" y="1371600"/>
            <a:ext cx="914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900" u="sng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Bank of Baroda Hackathon - 2022                       </a:t>
            </a:r>
            <a:endParaRPr sz="2900" u="sng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9" name="Google Shape;339;p1"/>
          <p:cNvSpPr txBox="1"/>
          <p:nvPr/>
        </p:nvSpPr>
        <p:spPr>
          <a:xfrm>
            <a:off x="0" y="2161275"/>
            <a:ext cx="6192300" cy="107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2900" b="1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Your Team Name : VADS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2900" b="1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0" name="Google Shape;340;p1"/>
          <p:cNvSpPr txBox="1"/>
          <p:nvPr/>
        </p:nvSpPr>
        <p:spPr>
          <a:xfrm>
            <a:off x="158562" y="2698032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67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Your team bio :</a:t>
            </a:r>
            <a:r>
              <a:rPr lang="en-IN" sz="167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Stabbing action detection in ATM Kiosks– Academia (4 Members)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700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Research Interest: Video Analytics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7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Published Papers: 60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700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Industry Project Completed: 2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20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Date : 20.09.2022</a:t>
            </a:r>
            <a:endParaRPr sz="120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41" name="Google Shape;341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7450" y="270350"/>
            <a:ext cx="2235228" cy="738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1"/>
          <p:cNvSpPr txBox="1"/>
          <p:nvPr/>
        </p:nvSpPr>
        <p:spPr>
          <a:xfrm>
            <a:off x="6807450" y="117575"/>
            <a:ext cx="238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Technology Partner</a:t>
            </a:r>
            <a:endParaRPr sz="1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5F1B01-EAFC-DB41-32A0-5DB08DDB5CCF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78027" y="456609"/>
            <a:ext cx="7987945" cy="3394500"/>
          </a:xfrm>
        </p:spPr>
        <p:txBody>
          <a:bodyPr/>
          <a:lstStyle/>
          <a:p>
            <a:r>
              <a:rPr lang="en-IN" dirty="0"/>
              <a:t>It can be extended using YOLO v5 and YOLO v7 to improve the accuracy.</a:t>
            </a:r>
          </a:p>
          <a:p>
            <a:r>
              <a:rPr lang="en-IN" dirty="0"/>
              <a:t>To reduce the false positives, we can improve the network architecture in each stage.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A78C5-D91D-F9A9-374B-9EC506F9D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831" y="1301858"/>
            <a:ext cx="6636336" cy="15846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0CD925-7128-0C5C-6A33-F81F0FB41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294" y="3212848"/>
            <a:ext cx="6255484" cy="147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503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CB829-8BF8-C575-0B6A-BF7BB99C6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Stabbing Action Detection in ATM Kiosks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42CCA-835A-AB98-D3E1-63992A4A95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1110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7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>
                <a:solidFill>
                  <a:srgbClr val="222222"/>
                </a:solidFill>
                <a:highlight>
                  <a:srgbClr val="FFFFFF"/>
                </a:highlight>
              </a:rPr>
              <a:t>Key Differentiators &amp; Adoption Plan</a:t>
            </a:r>
            <a:endParaRPr sz="2000"/>
          </a:p>
        </p:txBody>
      </p:sp>
      <p:sp>
        <p:nvSpPr>
          <p:cNvPr id="378" name="Google Shape;378;p7"/>
          <p:cNvSpPr txBox="1"/>
          <p:nvPr/>
        </p:nvSpPr>
        <p:spPr>
          <a:xfrm>
            <a:off x="512375" y="1151300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How is your solution better than alternatives and how do you plan to build adoption?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EFF175-2968-1BFF-B3FC-C9C79FC28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160" y="1614387"/>
            <a:ext cx="6139204" cy="350550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FFB26-F907-C3B9-85FA-16B1ACD0E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DA9AD68-8295-D5E0-BA8D-9DCA9E5DD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73" t="16723" r="12796" b="2222"/>
          <a:stretch/>
        </p:blipFill>
        <p:spPr>
          <a:xfrm>
            <a:off x="1131376" y="860156"/>
            <a:ext cx="6842502" cy="416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851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8A23D48-C000-67D4-E2B0-A15198C8D6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509391"/>
              </p:ext>
            </p:extLst>
          </p:nvPr>
        </p:nvGraphicFramePr>
        <p:xfrm>
          <a:off x="1562745" y="893736"/>
          <a:ext cx="5867401" cy="37185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43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83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47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99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534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LK based TS concatenation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WLD based TS concatenation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ATM1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58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ATM2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ATM3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62.5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ATM4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ATM5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Non-ATM 2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58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Non-ATM 3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Non-ATM 5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</a:t>
                      </a:r>
                      <a:endParaRPr lang="en-IN" sz="2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IN" sz="2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B31566E2-8764-AE31-6E9D-39D636080528}"/>
              </a:ext>
            </a:extLst>
          </p:cNvPr>
          <p:cNvSpPr/>
          <p:nvPr/>
        </p:nvSpPr>
        <p:spPr>
          <a:xfrm>
            <a:off x="185980" y="0"/>
            <a:ext cx="87022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AU" sz="2400" b="1" dirty="0">
                <a:latin typeface="Times New Roman" panose="02020603050405020304" pitchFamily="18" charset="0"/>
                <a:ea typeface="SimSun" panose="02010600030101010101" pitchFamily="2" charset="-122"/>
              </a:rPr>
              <a:t>Table 3 </a:t>
            </a:r>
            <a:r>
              <a:rPr lang="en-IN" sz="2400" dirty="0">
                <a:latin typeface="Times New Roman" panose="02020603050405020304" pitchFamily="18" charset="0"/>
                <a:ea typeface="SimSun" panose="02010600030101010101" pitchFamily="2" charset="-122"/>
              </a:rPr>
              <a:t>Average mAP for stabbing action detection using WLD based TS concatenation framework and LK based TS concatenation</a:t>
            </a:r>
            <a:endParaRPr lang="en-IN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7837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8"/>
          <p:cNvSpPr txBox="1"/>
          <p:nvPr/>
        </p:nvSpPr>
        <p:spPr>
          <a:xfrm>
            <a:off x="0" y="0"/>
            <a:ext cx="920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>
                <a:solidFill>
                  <a:srgbClr val="1F1F50"/>
                </a:solidFill>
                <a:latin typeface="Lato"/>
                <a:ea typeface="Lato"/>
                <a:cs typeface="Lato"/>
                <a:sym typeface="Lato"/>
              </a:rPr>
              <a:t>GitHub Repository Link &amp; </a:t>
            </a:r>
            <a:r>
              <a:rPr lang="en" sz="2000" b="1" i="0" u="none" strike="noStrike" cap="none">
                <a:solidFill>
                  <a:srgbClr val="4A4548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supporting diagrams, screenshots, if any</a:t>
            </a:r>
            <a:endParaRPr sz="2000" b="1" i="0" u="none" strike="noStrike" cap="none">
              <a:solidFill>
                <a:srgbClr val="1F1F5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8"/>
          <p:cNvSpPr txBox="1"/>
          <p:nvPr/>
        </p:nvSpPr>
        <p:spPr>
          <a:xfrm>
            <a:off x="0" y="1044150"/>
            <a:ext cx="838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How far it can go?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5C9341-27EA-3715-5ED3-C8BD15E03A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43" t="24558" r="29661" b="9303"/>
          <a:stretch/>
        </p:blipFill>
        <p:spPr>
          <a:xfrm>
            <a:off x="2843938" y="580405"/>
            <a:ext cx="4393769" cy="432480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 dirty="0"/>
              <a:t>Thank You</a:t>
            </a:r>
            <a:endParaRPr sz="3600" dirty="0"/>
          </a:p>
        </p:txBody>
      </p:sp>
      <p:sp>
        <p:nvSpPr>
          <p:cNvPr id="390" name="Google Shape;390;p9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500" dirty="0"/>
              <a:t>Team member names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n" sz="1500" dirty="0"/>
              <a:t>Dr.B.Yogameena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n" sz="1500" dirty="0"/>
              <a:t>Dr.K.Menaka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n" sz="1500" dirty="0"/>
              <a:t>Ms. K.Iyshwarya Ratthi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n" sz="1500" dirty="0"/>
              <a:t>Dr.S.Saravana Perumaal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/>
              <a:t>Problem Statement?</a:t>
            </a:r>
            <a:endParaRPr sz="2000"/>
          </a:p>
        </p:txBody>
      </p:sp>
      <p:sp>
        <p:nvSpPr>
          <p:cNvPr id="348" name="Google Shape;348;p2"/>
          <p:cNvSpPr txBox="1"/>
          <p:nvPr/>
        </p:nvSpPr>
        <p:spPr>
          <a:xfrm>
            <a:off x="98150" y="517550"/>
            <a:ext cx="8606737" cy="4488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Why did you decide to solve this Problem statement?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AdvTT5ada87cc"/>
                <a:ea typeface="Times New Roman" panose="02020603050405020304" pitchFamily="18" charset="0"/>
              </a:rPr>
              <a:t>The stabbing attack of a person most often occurs in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AdvTT5ada87cc"/>
                <a:ea typeface="Times New Roman" panose="02020603050405020304" pitchFamily="18" charset="0"/>
              </a:rPr>
              <a:t>finance-based surveillance scenario</a:t>
            </a:r>
            <a:r>
              <a:rPr lang="en-US" sz="1800" dirty="0">
                <a:solidFill>
                  <a:srgbClr val="5B9BD5"/>
                </a:solidFill>
                <a:effectLst/>
                <a:latin typeface="AdvTT5ada87cc"/>
                <a:ea typeface="Times New Roman" panose="02020603050405020304" pitchFamily="18" charset="0"/>
              </a:rPr>
              <a:t>s</a:t>
            </a:r>
            <a:r>
              <a:rPr lang="en-US" sz="1800" dirty="0">
                <a:solidFill>
                  <a:srgbClr val="000000"/>
                </a:solidFill>
                <a:effectLst/>
                <a:latin typeface="AdvTT5ada87cc"/>
                <a:ea typeface="Times New Roman" panose="02020603050405020304" pitchFamily="18" charset="0"/>
              </a:rPr>
              <a:t> such as ATMs and 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AdvTT5ada87cc"/>
                <a:ea typeface="Times New Roman" panose="02020603050405020304" pitchFamily="18" charset="0"/>
              </a:rPr>
              <a:t>banks. 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AdvTT5ada87cc"/>
                <a:ea typeface="Times New Roman" panose="02020603050405020304" pitchFamily="18" charset="0"/>
              </a:rPr>
              <a:t>Similar incidents to such violent events  happened in Bangalore ATM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AdvTT5ada87cc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AdvTT5ada87cc"/>
                <a:ea typeface="Times New Roman" panose="02020603050405020304" pitchFamily="18" charset="0"/>
              </a:rPr>
              <a:t>(</a:t>
            </a:r>
            <a:r>
              <a:rPr lang="en-IN" sz="1800" dirty="0">
                <a:effectLst/>
                <a:latin typeface="AdvTT5ada87cc"/>
                <a:ea typeface="Times New Roman" panose="02020603050405020304" pitchFamily="18" charset="0"/>
                <a:hlinkClick r:id="rId3"/>
              </a:rPr>
              <a:t>https://www.youtube.com/watch?v=anVFC81_mtc</a:t>
            </a:r>
            <a:r>
              <a:rPr lang="en-IN" sz="1800" dirty="0">
                <a:effectLst/>
                <a:latin typeface="AdvTT5ada87cc"/>
                <a:ea typeface="Times New Roman" panose="02020603050405020304" pitchFamily="18" charset="0"/>
              </a:rPr>
              <a:t>)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AdvTT5ada87cc"/>
                <a:ea typeface="Times New Roman" panose="02020603050405020304" pitchFamily="18" charset="0"/>
              </a:rPr>
              <a:t> and China ATM (</a:t>
            </a:r>
            <a:r>
              <a:rPr lang="en-IN" sz="1800" u="none" strike="noStrike" dirty="0">
                <a:effectLst/>
                <a:latin typeface="AdvTT5ada87cc"/>
                <a:ea typeface="Calibri" panose="020F0502020204030204" pitchFamily="34" charset="0"/>
                <a:hlinkClick r:id="rId4"/>
              </a:rPr>
              <a:t>https://youtu.be/Yw-Apx06xrk</a:t>
            </a:r>
            <a:r>
              <a:rPr lang="en-IN" sz="1800" dirty="0">
                <a:effectLst/>
                <a:latin typeface="AdvTT5ada87cc"/>
                <a:ea typeface="Times New Roman" panose="02020603050405020304" pitchFamily="18" charset="0"/>
              </a:rPr>
              <a:t>).</a:t>
            </a:r>
            <a:r>
              <a:rPr lang="en-US" sz="1800" b="0" i="0" u="none" strike="noStrike" baseline="0" dirty="0">
                <a:latin typeface="AdvTT5ada87cc"/>
              </a:rPr>
              <a:t> </a:t>
            </a:r>
          </a:p>
          <a:p>
            <a:pPr algn="just"/>
            <a:r>
              <a:rPr lang="en-US" sz="1800" b="0" i="0" u="none" strike="noStrike" baseline="0" dirty="0">
                <a:latin typeface="AdvTT5ada87cc"/>
              </a:rPr>
              <a:t>Such incidents which frequently take place across the globe </a:t>
            </a:r>
          </a:p>
          <a:p>
            <a:pPr algn="just"/>
            <a:r>
              <a:rPr lang="en-US" sz="1800" b="0" i="0" u="none" strike="noStrike" baseline="0" dirty="0">
                <a:latin typeface="AdvTT5ada87cc"/>
              </a:rPr>
              <a:t>mandate the necessity to take up a research on preventing such crimes and ensuring the safety of the public.</a:t>
            </a:r>
          </a:p>
          <a:p>
            <a:pPr algn="just"/>
            <a:r>
              <a:rPr lang="en-US" sz="1800" b="0" i="0" u="none" strike="noStrike" baseline="0" dirty="0">
                <a:latin typeface="AdvTT5ada87cc"/>
              </a:rPr>
              <a:t> It is very challenging to detect such stabbing attacks in a restricted environment</a:t>
            </a:r>
          </a:p>
          <a:p>
            <a:pPr algn="just"/>
            <a:r>
              <a:rPr lang="en-US" sz="1800" b="0" i="0" u="none" strike="noStrike" baseline="0" dirty="0">
                <a:latin typeface="AdvTT5ada87cc"/>
              </a:rPr>
              <a:t>like ATM. </a:t>
            </a:r>
          </a:p>
          <a:p>
            <a:pPr algn="just"/>
            <a:r>
              <a:rPr lang="en-US" sz="1800" b="0" i="0" u="none" strike="noStrike" baseline="0" dirty="0">
                <a:latin typeface="AdvTT5ada87cc"/>
              </a:rPr>
              <a:t>Hence, the aim of the proposed system is to develop an intelligent video analytics for ATM surveillance applications for detecting the stabbing action happening </a:t>
            </a:r>
            <a:r>
              <a:rPr lang="en-IN" sz="1800" b="0" i="0" u="none" strike="noStrike" baseline="0" dirty="0">
                <a:latin typeface="AdvTT5ada87cc"/>
              </a:rPr>
              <a:t>inside the ATM.</a:t>
            </a: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98796F-6A3D-E82B-BA0B-639D94890E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1013" y="447769"/>
            <a:ext cx="2710815" cy="221793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>
                <a:solidFill>
                  <a:srgbClr val="222222"/>
                </a:solidFill>
                <a:highlight>
                  <a:srgbClr val="FFFFFF"/>
                </a:highlight>
              </a:rPr>
              <a:t>User Segment &amp; Pain Points</a:t>
            </a:r>
            <a:endParaRPr sz="2000"/>
          </a:p>
        </p:txBody>
      </p:sp>
      <p:sp>
        <p:nvSpPr>
          <p:cNvPr id="354" name="Google Shape;354;p3"/>
          <p:cNvSpPr txBox="1"/>
          <p:nvPr/>
        </p:nvSpPr>
        <p:spPr>
          <a:xfrm>
            <a:off x="452700" y="805550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Which user /advertiser segment would be early adopter of your product &amp; why?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Bank sectors (Public/Private)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Law and Order (Crime Investigation) – Evidence as well as alarm can be made at the right time.</a:t>
            </a:r>
          </a:p>
          <a:p>
            <a:pPr marR="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R="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Reason: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Customer safety is very important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Finance is also to be handled safely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sz="1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"/>
          <p:cNvSpPr txBox="1"/>
          <p:nvPr/>
        </p:nvSpPr>
        <p:spPr>
          <a:xfrm>
            <a:off x="383629" y="444836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What are the alternatives/competitive products for the problem you are solving?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Securities are there. However, 24X7, this faciity is not available. 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Inside the city, the control is possible. Areas beyond the city-limit, we can not monitor 24X7. Even the securities are attacked by the stabbers. 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 per our knowledge, no surveillance products are there with the automated stabbing action alert system.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We have published one paper in CVIP 2020.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" name="Google Shape;360;p4"/>
          <p:cNvSpPr txBox="1">
            <a:spLocks noGrp="1"/>
          </p:cNvSpPr>
          <p:nvPr>
            <p:ph type="title"/>
          </p:nvPr>
        </p:nvSpPr>
        <p:spPr>
          <a:xfrm>
            <a:off x="3422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/>
              <a:t>Pre-Requisite</a:t>
            </a:r>
            <a:endParaRPr sz="200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777F718-7A4C-535A-BE14-E8AE9F228D6E}"/>
              </a:ext>
            </a:extLst>
          </p:cNvPr>
          <p:cNvSpPr txBox="1">
            <a:spLocks/>
          </p:cNvSpPr>
          <p:nvPr/>
        </p:nvSpPr>
        <p:spPr>
          <a:xfrm>
            <a:off x="267391" y="3437737"/>
            <a:ext cx="8760371" cy="1260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Research towards</a:t>
            </a:r>
            <a:r>
              <a:rPr lang="en-US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complex activities  such as, </a:t>
            </a:r>
            <a:r>
              <a:rPr lang="en-US" sz="14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person stabbing with a knife, a person shooting with a Gun are budding.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Hybrid-based hierarchical approach </a:t>
            </a:r>
            <a:r>
              <a:rPr lang="en-US" sz="14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 stabbing action detection has been proposed. 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14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just">
              <a:lnSpc>
                <a:spcPct val="120000"/>
              </a:lnSpc>
              <a:buFont typeface="Lato"/>
              <a:buNone/>
            </a:pPr>
            <a:endParaRPr lang="en-US" sz="14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 algn="just">
              <a:buClrTx/>
              <a:buFont typeface="Lato"/>
              <a:buNone/>
            </a:pP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just">
              <a:buClrTx/>
              <a:buFont typeface="Lato"/>
              <a:buNone/>
            </a:pP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"/>
          <p:cNvSpPr txBox="1">
            <a:spLocks noGrp="1"/>
          </p:cNvSpPr>
          <p:nvPr>
            <p:ph type="title"/>
          </p:nvPr>
        </p:nvSpPr>
        <p:spPr>
          <a:xfrm>
            <a:off x="4" y="81860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>
                <a:solidFill>
                  <a:srgbClr val="4A4548"/>
                </a:solidFill>
                <a:highlight>
                  <a:srgbClr val="FFFFFF"/>
                </a:highlight>
              </a:rPr>
              <a:t>Azure tools or resources</a:t>
            </a:r>
            <a:endParaRPr sz="2000"/>
          </a:p>
        </p:txBody>
      </p:sp>
      <p:sp>
        <p:nvSpPr>
          <p:cNvPr id="366" name="Google Shape;366;p5"/>
          <p:cNvSpPr txBox="1">
            <a:spLocks noGrp="1"/>
          </p:cNvSpPr>
          <p:nvPr>
            <p:ph type="title"/>
          </p:nvPr>
        </p:nvSpPr>
        <p:spPr>
          <a:xfrm>
            <a:off x="4" y="2019824"/>
            <a:ext cx="8280000" cy="152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 b="0" dirty="0">
                <a:solidFill>
                  <a:srgbClr val="4A4548"/>
                </a:solidFill>
                <a:highlight>
                  <a:srgbClr val="FFFFFF"/>
                </a:highlight>
              </a:rPr>
              <a:t>Azure tools or resources which are likely to be used by you for the prototype, if your idea gets selected</a:t>
            </a:r>
            <a:br>
              <a:rPr lang="en" sz="14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br>
              <a:rPr lang="en" sz="14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r>
              <a:rPr lang="en" sz="1400" b="0" dirty="0">
                <a:solidFill>
                  <a:srgbClr val="4A4548"/>
                </a:solidFill>
                <a:highlight>
                  <a:srgbClr val="FFFFFF"/>
                </a:highlight>
              </a:rPr>
              <a:t>We have developed using Python. However, we can adopt the resources available for the prototype.</a:t>
            </a:r>
            <a:br>
              <a:rPr lang="en" sz="14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br>
              <a:rPr lang="en" sz="14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endParaRPr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/>
              <a:t>Any Supporting Functional Documents</a:t>
            </a:r>
            <a:endParaRPr sz="2000"/>
          </a:p>
        </p:txBody>
      </p:sp>
      <p:sp>
        <p:nvSpPr>
          <p:cNvPr id="372" name="Google Shape;372;p6"/>
          <p:cNvSpPr txBox="1"/>
          <p:nvPr/>
        </p:nvSpPr>
        <p:spPr>
          <a:xfrm>
            <a:off x="452700" y="655354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Present your solution, talk about methodology, architecture &amp; scalability</a:t>
            </a: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0D257A-038C-D064-E45B-580B060D8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60" y="1073846"/>
            <a:ext cx="6586401" cy="38993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972B91F-A39F-1C87-A495-D428C602242D}"/>
              </a:ext>
            </a:extLst>
          </p:cNvPr>
          <p:cNvGraphicFramePr>
            <a:graphicFrameLocks noGrp="1"/>
          </p:cNvGraphicFramePr>
          <p:nvPr/>
        </p:nvGraphicFramePr>
        <p:xfrm>
          <a:off x="1485900" y="460207"/>
          <a:ext cx="6115051" cy="4655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8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69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12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Various Conditions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Training Images for knife</a:t>
                      </a:r>
                      <a:r>
                        <a:rPr lang="en-IN" sz="1100" baseline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 in hand detection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 (Blurred)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rowSpan="10">
                  <a:txBody>
                    <a:bodyPr/>
                    <a:lstStyle/>
                    <a:p>
                      <a:endParaRPr lang="en-IN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Targeting Left 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1924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Targeting Right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Targeting Obtuse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1924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Targeting Obtuse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 (Blurred)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1924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Targeting Reflex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 (Blurred)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1924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Targeting Reflex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 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1924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Targeting Downwards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1924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Targeting Upwards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ctr">
                        <a:lnSpc>
                          <a:spcPts val="1920"/>
                        </a:lnSpc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Target (Blur, Excess Blur and Normal)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1435" marR="51435" marT="0" marB="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4" name="Picture 3" descr="Knife tabimgs">
            <a:extLst>
              <a:ext uri="{FF2B5EF4-FFF2-40B4-BE49-F238E27FC236}">
                <a16:creationId xmlns:a16="http://schemas.microsoft.com/office/drawing/2014/main" id="{511A8F24-C960-7738-B1A5-B7475E280CE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367" y="674018"/>
            <a:ext cx="4190562" cy="435518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3BCE272-9125-38FA-449B-C9D2F808C16B}"/>
              </a:ext>
            </a:extLst>
          </p:cNvPr>
          <p:cNvSpPr/>
          <p:nvPr/>
        </p:nvSpPr>
        <p:spPr>
          <a:xfrm>
            <a:off x="379708" y="27518"/>
            <a:ext cx="86945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AU" sz="2000" b="1" dirty="0">
                <a:latin typeface="Times New Roman" panose="02020603050405020304" pitchFamily="18" charset="0"/>
                <a:ea typeface="SimSun" panose="02010600030101010101" pitchFamily="2" charset="-122"/>
              </a:rPr>
              <a:t>Fig. 2.  </a:t>
            </a:r>
            <a:r>
              <a:rPr lang="en-AU" sz="2000" dirty="0">
                <a:latin typeface="Times New Roman" panose="02020603050405020304" pitchFamily="18" charset="0"/>
                <a:ea typeface="SimSun" panose="02010600030101010101" pitchFamily="2" charset="-122"/>
              </a:rPr>
              <a:t>Training images of ‘knife-in-hand’ acquired in challenging environments</a:t>
            </a:r>
            <a:endParaRPr lang="en-IN" sz="20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2659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34F460-4C41-4268-447F-3679B715A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489" y="0"/>
            <a:ext cx="802902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91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6E32B1-3CEB-B96E-8EDA-F9D48C92B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401" y="979571"/>
            <a:ext cx="6267231" cy="416392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8A76076-E20B-09BA-5A9F-11E0DF667DB6}"/>
              </a:ext>
            </a:extLst>
          </p:cNvPr>
          <p:cNvSpPr/>
          <p:nvPr/>
        </p:nvSpPr>
        <p:spPr>
          <a:xfrm>
            <a:off x="1203056" y="221820"/>
            <a:ext cx="60579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AU" sz="1800" b="1" dirty="0">
                <a:latin typeface="Times New Roman" panose="02020603050405020304" pitchFamily="18" charset="0"/>
                <a:ea typeface="SimSun" panose="02010600030101010101" pitchFamily="2" charset="-122"/>
              </a:rPr>
              <a:t> Table 2 </a:t>
            </a:r>
            <a:r>
              <a:rPr lang="en-AU" sz="1800" dirty="0">
                <a:latin typeface="Times New Roman" panose="02020603050405020304" pitchFamily="18" charset="0"/>
                <a:ea typeface="SimSun" panose="02010600030101010101" pitchFamily="2" charset="-122"/>
              </a:rPr>
              <a:t>mAP (%) of the ‘knife-in-hand’ detection using CNN, Fast R-CNN, Faster R-CNN(λ=10), </a:t>
            </a:r>
            <a:r>
              <a:rPr lang="en-AU" sz="1800" dirty="0" err="1">
                <a:latin typeface="Times New Roman" panose="02020603050405020304" pitchFamily="18" charset="0"/>
                <a:ea typeface="SimSun" panose="02010600030101010101" pitchFamily="2" charset="-122"/>
              </a:rPr>
              <a:t>Yolo</a:t>
            </a:r>
            <a:r>
              <a:rPr lang="en-AU" sz="1800" dirty="0">
                <a:latin typeface="Times New Roman" panose="02020603050405020304" pitchFamily="18" charset="0"/>
                <a:ea typeface="SimSun" panose="02010600030101010101" pitchFamily="2" charset="-122"/>
              </a:rPr>
              <a:t>, </a:t>
            </a:r>
            <a:r>
              <a:rPr lang="en-AU" sz="1800" dirty="0" err="1">
                <a:latin typeface="Times New Roman" panose="02020603050405020304" pitchFamily="18" charset="0"/>
                <a:ea typeface="SimSun" panose="02010600030101010101" pitchFamily="2" charset="-122"/>
              </a:rPr>
              <a:t>Yolo</a:t>
            </a:r>
            <a:r>
              <a:rPr lang="en-AU" sz="1800" dirty="0">
                <a:latin typeface="Times New Roman" panose="02020603050405020304" pitchFamily="18" charset="0"/>
                <a:ea typeface="SimSun" panose="02010600030101010101" pitchFamily="2" charset="-122"/>
              </a:rPr>
              <a:t> v2 and </a:t>
            </a:r>
            <a:r>
              <a:rPr lang="en-AU" sz="1800" dirty="0" err="1">
                <a:latin typeface="Times New Roman" panose="02020603050405020304" pitchFamily="18" charset="0"/>
                <a:ea typeface="SimSun" panose="02010600030101010101" pitchFamily="2" charset="-122"/>
              </a:rPr>
              <a:t>Yolo</a:t>
            </a:r>
            <a:r>
              <a:rPr lang="en-AU" sz="1800" dirty="0">
                <a:latin typeface="Times New Roman" panose="02020603050405020304" pitchFamily="18" charset="0"/>
                <a:ea typeface="SimSun" panose="02010600030101010101" pitchFamily="2" charset="-122"/>
              </a:rPr>
              <a:t> v3</a:t>
            </a:r>
            <a:endParaRPr lang="en-IN" sz="18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5671695"/>
      </p:ext>
    </p:extLst>
  </p:cSld>
  <p:clrMapOvr>
    <a:masterClrMapping/>
  </p:clrMapOvr>
</p:sld>
</file>

<file path=ppt/theme/theme1.xml><?xml version="1.0" encoding="utf-8"?>
<a:theme xmlns:a="http://schemas.openxmlformats.org/drawingml/2006/main" name="TI Template">
  <a:themeElements>
    <a:clrScheme name="Simple Light">
      <a:dk1>
        <a:srgbClr val="141414"/>
      </a:dk1>
      <a:lt1>
        <a:srgbClr val="FFFFFF"/>
      </a:lt1>
      <a:dk2>
        <a:srgbClr val="0A1852"/>
      </a:dk2>
      <a:lt2>
        <a:srgbClr val="B7B7B7"/>
      </a:lt2>
      <a:accent1>
        <a:srgbClr val="F7C35E"/>
      </a:accent1>
      <a:accent2>
        <a:srgbClr val="1B2E8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2E8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I Template">
  <a:themeElements>
    <a:clrScheme name="Simple Light">
      <a:dk1>
        <a:srgbClr val="141414"/>
      </a:dk1>
      <a:lt1>
        <a:srgbClr val="FFFFFF"/>
      </a:lt1>
      <a:dk2>
        <a:srgbClr val="0A1852"/>
      </a:dk2>
      <a:lt2>
        <a:srgbClr val="B7B7B7"/>
      </a:lt2>
      <a:accent1>
        <a:srgbClr val="F7C35E"/>
      </a:accent1>
      <a:accent2>
        <a:srgbClr val="1B2E8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2E8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702</Words>
  <Application>Microsoft Office PowerPoint</Application>
  <PresentationFormat>On-screen Show (16:9)</PresentationFormat>
  <Paragraphs>115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Trebuchet MS</vt:lpstr>
      <vt:lpstr>Times New Roman</vt:lpstr>
      <vt:lpstr>Arial</vt:lpstr>
      <vt:lpstr>Lato</vt:lpstr>
      <vt:lpstr>AdvTT5ada87cc</vt:lpstr>
      <vt:lpstr>Lato Black</vt:lpstr>
      <vt:lpstr>TI Template</vt:lpstr>
      <vt:lpstr>TI Template</vt:lpstr>
      <vt:lpstr>Bank of Baroda Hackathon - 2022                       </vt:lpstr>
      <vt:lpstr>Problem Statement?</vt:lpstr>
      <vt:lpstr>User Segment &amp; Pain Points</vt:lpstr>
      <vt:lpstr>Pre-Requisite</vt:lpstr>
      <vt:lpstr>Azure tools or resources</vt:lpstr>
      <vt:lpstr>Any Supporting Functional Documents</vt:lpstr>
      <vt:lpstr>PowerPoint Presentation</vt:lpstr>
      <vt:lpstr>PowerPoint Presentation</vt:lpstr>
      <vt:lpstr>PowerPoint Presentation</vt:lpstr>
      <vt:lpstr>PowerPoint Presentation</vt:lpstr>
      <vt:lpstr>Stabbing Action Detection in ATM Kiosks</vt:lpstr>
      <vt:lpstr>Key Differentiators &amp; Adoption Plan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of Baroda Hackathon - 2022                       </dc:title>
  <cp:lastModifiedBy>Saravana Perumaal S</cp:lastModifiedBy>
  <cp:revision>4</cp:revision>
  <dcterms:modified xsi:type="dcterms:W3CDTF">2022-09-20T17:54:27Z</dcterms:modified>
</cp:coreProperties>
</file>